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3" r:id="rId2"/>
    <p:sldId id="264" r:id="rId3"/>
    <p:sldId id="265" r:id="rId4"/>
    <p:sldId id="266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83" d="100"/>
          <a:sy n="83" d="100"/>
        </p:scale>
        <p:origin x="4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B1CBAF-3C68-4600-9C37-37C5A669A01B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8D1D5-1EB1-4F15-AFC4-0049EBD93B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5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481865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615703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079410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585" y="6373285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333" smtClean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-59267" y="6394451"/>
            <a:ext cx="7950200" cy="311149"/>
          </a:xfrm>
          <a:prstGeom prst="rect">
            <a:avLst/>
          </a:prstGeom>
          <a:noFill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67" b="1" spc="400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3GPP-BBF workshop : 18 February 2017, Dubrovnik, Croatia</a:t>
            </a:r>
            <a:endParaRPr lang="en-GB" sz="1067" b="1" spc="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333" smtClean="0">
                <a:solidFill>
                  <a:prstClr val="white"/>
                </a:solidFill>
              </a:rPr>
              <a:t>© 3GPP 2012</a:t>
            </a:r>
            <a:endParaRPr lang="en-GB" altLang="en-US" sz="1333" smtClean="0">
              <a:solidFill>
                <a:prstClr val="black"/>
              </a:solidFill>
            </a:endParaRPr>
          </a:p>
        </p:txBody>
      </p:sp>
      <p:sp>
        <p:nvSpPr>
          <p:cNvPr id="1031" name="Oval 11"/>
          <p:cNvSpPr>
            <a:spLocks noChangeArrowheads="1"/>
          </p:cNvSpPr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fld id="{325AAF3E-6FDD-4AC3-80C4-F4B6CB1B617C}" type="slidenum">
              <a:rPr lang="en-GB" altLang="en-US" sz="1333" b="1" smtClean="0">
                <a:solidFill>
                  <a:prstClr val="black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en-US" sz="1333" b="1" smtClean="0">
              <a:solidFill>
                <a:prstClr val="black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en-US" sz="1333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450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9585" indent="-609585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5G </a:t>
            </a:r>
            <a:r>
              <a:rPr lang="en-US" dirty="0"/>
              <a:t>common Core</a:t>
            </a:r>
            <a:br>
              <a:rPr lang="en-US" dirty="0"/>
            </a:br>
            <a:r>
              <a:rPr lang="en-US" sz="3600" dirty="0" smtClean="0"/>
              <a:t>Applying 5G </a:t>
            </a:r>
            <a:r>
              <a:rPr lang="en-US" sz="3600" dirty="0" err="1" smtClean="0"/>
              <a:t>QoS</a:t>
            </a:r>
            <a:r>
              <a:rPr lang="en-US" sz="3600" dirty="0" smtClean="0"/>
              <a:t> Concepts to Wireline Access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AT&amp;T</a:t>
            </a:r>
          </a:p>
          <a:p>
            <a:r>
              <a:rPr lang="en-US" dirty="0"/>
              <a:t>3BF-170008</a:t>
            </a:r>
            <a:endParaRPr lang="en-US" dirty="0" smtClean="0"/>
          </a:p>
          <a:p>
            <a:r>
              <a:rPr lang="en-US" dirty="0" smtClean="0"/>
              <a:t>Agenda Item: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10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</a:t>
            </a:r>
            <a:r>
              <a:rPr lang="en-US" dirty="0" err="1" smtClean="0"/>
              <a:t>QoS</a:t>
            </a:r>
            <a:r>
              <a:rPr lang="en-US" dirty="0" smtClean="0"/>
              <a:t>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i="1" u="sng" dirty="0" err="1" smtClean="0"/>
              <a:t>QoS</a:t>
            </a:r>
            <a:r>
              <a:rPr lang="en-US" b="1" i="1" u="sng" dirty="0" smtClean="0"/>
              <a:t> Profile </a:t>
            </a:r>
            <a:r>
              <a:rPr lang="en-US" dirty="0" smtClean="0"/>
              <a:t>comprises of User </a:t>
            </a:r>
            <a:r>
              <a:rPr lang="en-US" dirty="0"/>
              <a:t>plane marking referred to as a 5G </a:t>
            </a:r>
            <a:r>
              <a:rPr lang="en-US" dirty="0" err="1"/>
              <a:t>QoS</a:t>
            </a:r>
            <a:r>
              <a:rPr lang="en-US" dirty="0"/>
              <a:t> indicator (5QI) and corresponding 5G </a:t>
            </a:r>
            <a:r>
              <a:rPr lang="en-US" dirty="0" err="1"/>
              <a:t>QoS</a:t>
            </a:r>
            <a:r>
              <a:rPr lang="en-US" dirty="0"/>
              <a:t> </a:t>
            </a:r>
            <a:r>
              <a:rPr lang="en-US" dirty="0" smtClean="0"/>
              <a:t>characteristics</a:t>
            </a:r>
          </a:p>
          <a:p>
            <a:pPr lvl="1"/>
            <a:r>
              <a:rPr lang="en-US" dirty="0" smtClean="0"/>
              <a:t>5QI </a:t>
            </a:r>
            <a:r>
              <a:rPr lang="en-US" dirty="0" smtClean="0"/>
              <a:t>values can be standard or non standard. When non standard values are used, </a:t>
            </a:r>
            <a:r>
              <a:rPr lang="en-US" dirty="0" err="1" smtClean="0"/>
              <a:t>QoS</a:t>
            </a:r>
            <a:r>
              <a:rPr lang="en-US" dirty="0" smtClean="0"/>
              <a:t> characteristics will have to be sent out of band to the AN</a:t>
            </a:r>
          </a:p>
          <a:p>
            <a:pPr marL="0" indent="0">
              <a:buNone/>
            </a:pPr>
            <a:r>
              <a:rPr lang="en-US" b="1" i="1" u="sng" dirty="0" err="1" smtClean="0"/>
              <a:t>QoS</a:t>
            </a:r>
            <a:r>
              <a:rPr lang="en-US" b="1" i="1" u="sng" dirty="0" smtClean="0"/>
              <a:t> </a:t>
            </a:r>
            <a:r>
              <a:rPr lang="en-US" b="1" i="1" u="sng" dirty="0"/>
              <a:t>R</a:t>
            </a:r>
            <a:r>
              <a:rPr lang="en-US" b="1" i="1" u="sng" dirty="0" smtClean="0"/>
              <a:t>ule </a:t>
            </a:r>
            <a:r>
              <a:rPr lang="en-US" dirty="0"/>
              <a:t>consists of </a:t>
            </a:r>
            <a:r>
              <a:rPr lang="en-US" dirty="0" err="1"/>
              <a:t>QoS</a:t>
            </a:r>
            <a:r>
              <a:rPr lang="en-US" dirty="0"/>
              <a:t> profile, packet filters and precedence </a:t>
            </a:r>
            <a:r>
              <a:rPr lang="en-US" dirty="0" smtClean="0"/>
              <a:t>order. </a:t>
            </a:r>
          </a:p>
          <a:p>
            <a:pPr lvl="1"/>
            <a:r>
              <a:rPr lang="en-US" dirty="0" smtClean="0"/>
              <a:t>The </a:t>
            </a:r>
            <a:r>
              <a:rPr lang="en-US" dirty="0" err="1" smtClean="0"/>
              <a:t>QoS</a:t>
            </a:r>
            <a:r>
              <a:rPr lang="en-GB" dirty="0"/>
              <a:t> </a:t>
            </a:r>
            <a:r>
              <a:rPr lang="en-GB" dirty="0" smtClean="0"/>
              <a:t>rules </a:t>
            </a:r>
            <a:r>
              <a:rPr lang="en-GB" dirty="0"/>
              <a:t>are provided to the </a:t>
            </a:r>
            <a:r>
              <a:rPr lang="en-GB" dirty="0" smtClean="0"/>
              <a:t>AN via out of band signalling, </a:t>
            </a:r>
            <a:r>
              <a:rPr lang="en-GB" dirty="0"/>
              <a:t>provided at s</a:t>
            </a:r>
            <a:r>
              <a:rPr lang="en-GB" dirty="0" smtClean="0"/>
              <a:t>ession </a:t>
            </a:r>
            <a:r>
              <a:rPr lang="en-GB" dirty="0"/>
              <a:t>establishment and when </a:t>
            </a:r>
            <a:r>
              <a:rPr lang="en-GB" dirty="0" smtClean="0"/>
              <a:t>a session </a:t>
            </a:r>
            <a:r>
              <a:rPr lang="en-GB" dirty="0"/>
              <a:t>is re-activated. </a:t>
            </a:r>
            <a:r>
              <a:rPr lang="en-GB" dirty="0" smtClean="0"/>
              <a:t> </a:t>
            </a:r>
          </a:p>
          <a:p>
            <a:pPr lvl="1"/>
            <a:r>
              <a:rPr lang="en-GB" dirty="0" smtClean="0"/>
              <a:t>For non-3GPP accesses such as wireline it is possible to pre provision the AN and the devices with </a:t>
            </a:r>
            <a:r>
              <a:rPr lang="en-GB" dirty="0" err="1" smtClean="0"/>
              <a:t>QoS</a:t>
            </a:r>
            <a:r>
              <a:rPr lang="en-GB" dirty="0" smtClean="0"/>
              <a:t> Rules to avoid support for out of band </a:t>
            </a:r>
            <a:r>
              <a:rPr lang="en-GB" dirty="0" err="1" smtClean="0"/>
              <a:t>QoS</a:t>
            </a:r>
            <a:r>
              <a:rPr lang="en-GB" dirty="0" smtClean="0"/>
              <a:t> signalling provided these rules are static</a:t>
            </a:r>
          </a:p>
          <a:p>
            <a:pPr marL="0" indent="0">
              <a:buNone/>
            </a:pPr>
            <a:r>
              <a:rPr lang="en-GB" b="1" i="1" u="sng" dirty="0" err="1" smtClean="0"/>
              <a:t>QoS</a:t>
            </a:r>
            <a:r>
              <a:rPr lang="en-GB" b="1" i="1" u="sng" dirty="0" smtClean="0"/>
              <a:t> Enforcement</a:t>
            </a:r>
          </a:p>
          <a:p>
            <a:pPr lvl="1"/>
            <a:r>
              <a:rPr lang="en-GB" dirty="0" smtClean="0"/>
              <a:t>User plane </a:t>
            </a:r>
            <a:r>
              <a:rPr lang="en-GB" dirty="0"/>
              <a:t>performs </a:t>
            </a:r>
            <a:r>
              <a:rPr lang="en-GB" dirty="0" smtClean="0"/>
              <a:t>per </a:t>
            </a:r>
            <a:r>
              <a:rPr lang="en-GB" dirty="0"/>
              <a:t>session </a:t>
            </a:r>
            <a:r>
              <a:rPr lang="en-GB" dirty="0" smtClean="0"/>
              <a:t>Aggregate Maximum Bit Rate </a:t>
            </a:r>
            <a:r>
              <a:rPr lang="en-GB" dirty="0"/>
              <a:t>enforcement and also performs </a:t>
            </a:r>
            <a:r>
              <a:rPr lang="en-GB" dirty="0" smtClean="0"/>
              <a:t>packet counting </a:t>
            </a:r>
            <a:r>
              <a:rPr lang="en-GB" dirty="0"/>
              <a:t>for support of charging</a:t>
            </a:r>
            <a:endParaRPr lang="en-US" dirty="0"/>
          </a:p>
          <a:p>
            <a:pPr marL="457200" lvl="1" indent="0">
              <a:buNone/>
            </a:pPr>
            <a:endParaRPr lang="en-GB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35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</a:t>
            </a:r>
            <a:r>
              <a:rPr lang="en-US" dirty="0" err="1" smtClean="0"/>
              <a:t>QoS</a:t>
            </a:r>
            <a:r>
              <a:rPr lang="en-US" dirty="0" smtClean="0"/>
              <a:t>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Uses a </a:t>
            </a:r>
            <a:r>
              <a:rPr lang="en-US" b="1" i="1" u="sng" dirty="0" smtClean="0"/>
              <a:t>Flow Based </a:t>
            </a:r>
            <a:r>
              <a:rPr lang="en-US" b="1" i="1" u="sng" dirty="0" err="1" smtClean="0"/>
              <a:t>QoS</a:t>
            </a:r>
            <a:r>
              <a:rPr lang="en-US" b="1" i="1" u="sng" dirty="0" smtClean="0"/>
              <a:t> Model 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ll traffic for a UE session with a packet data network that requires the same forwarding treatment is considered to constitute a </a:t>
            </a:r>
            <a:r>
              <a:rPr lang="en-US" b="1" i="1" u="sng" dirty="0" err="1" smtClean="0"/>
              <a:t>QoS</a:t>
            </a:r>
            <a:r>
              <a:rPr lang="en-US" b="1" i="1" u="sng" dirty="0" smtClean="0"/>
              <a:t> Flow</a:t>
            </a:r>
          </a:p>
          <a:p>
            <a:pPr lvl="1"/>
            <a:r>
              <a:rPr lang="en-US" dirty="0" smtClean="0"/>
              <a:t>A UE session with a packet data network is encapsulated in a single tunnel and packet marking within header of this tunnel identifies the </a:t>
            </a:r>
            <a:r>
              <a:rPr lang="en-US" dirty="0" err="1" smtClean="0"/>
              <a:t>QoS</a:t>
            </a:r>
            <a:r>
              <a:rPr lang="en-US" dirty="0" smtClean="0"/>
              <a:t> Flow</a:t>
            </a:r>
          </a:p>
          <a:p>
            <a:pPr lvl="1"/>
            <a:r>
              <a:rPr lang="en-GB" dirty="0" smtClean="0"/>
              <a:t>Access Network </a:t>
            </a:r>
            <a:r>
              <a:rPr lang="en-GB" dirty="0"/>
              <a:t>maps </a:t>
            </a:r>
            <a:r>
              <a:rPr lang="en-GB" dirty="0" smtClean="0"/>
              <a:t>downlink packets </a:t>
            </a:r>
            <a:r>
              <a:rPr lang="en-GB" dirty="0"/>
              <a:t>from 5G </a:t>
            </a:r>
            <a:r>
              <a:rPr lang="en-GB" dirty="0" err="1"/>
              <a:t>QoS</a:t>
            </a:r>
            <a:r>
              <a:rPr lang="en-GB" dirty="0"/>
              <a:t> flows to access-specific resources based on the </a:t>
            </a:r>
            <a:r>
              <a:rPr lang="en-GB" dirty="0" err="1" smtClean="0"/>
              <a:t>QoS</a:t>
            </a:r>
            <a:r>
              <a:rPr lang="en-GB" dirty="0" smtClean="0"/>
              <a:t> information provided by the 5G core </a:t>
            </a:r>
            <a:r>
              <a:rPr lang="en-GB" dirty="0" err="1" smtClean="0"/>
              <a:t>inband</a:t>
            </a:r>
            <a:r>
              <a:rPr lang="en-GB" dirty="0" smtClean="0"/>
              <a:t> through tunnel headers and also where needed additional information provided by the 5G core via out of band signalling</a:t>
            </a:r>
          </a:p>
          <a:p>
            <a:pPr lvl="1"/>
            <a:r>
              <a:rPr lang="en-US" dirty="0" smtClean="0"/>
              <a:t>Uses </a:t>
            </a:r>
            <a:r>
              <a:rPr lang="en-US" b="1" i="1" u="sng" dirty="0" smtClean="0"/>
              <a:t>“Reflective </a:t>
            </a:r>
            <a:r>
              <a:rPr lang="en-US" b="1" i="1" u="sng" dirty="0" err="1" smtClean="0"/>
              <a:t>QoS</a:t>
            </a:r>
            <a:r>
              <a:rPr lang="en-US" b="1" i="1" u="sng" dirty="0" smtClean="0"/>
              <a:t>” </a:t>
            </a:r>
            <a:r>
              <a:rPr lang="en-US" dirty="0" smtClean="0"/>
              <a:t>to allow uplink traffic to get same </a:t>
            </a:r>
            <a:r>
              <a:rPr lang="en-US" dirty="0" err="1" smtClean="0"/>
              <a:t>QoS</a:t>
            </a:r>
            <a:r>
              <a:rPr lang="en-US" dirty="0" smtClean="0"/>
              <a:t> treatment as downlink. Reflective </a:t>
            </a:r>
            <a:r>
              <a:rPr lang="en-US" dirty="0" err="1" smtClean="0"/>
              <a:t>QoS</a:t>
            </a:r>
            <a:r>
              <a:rPr lang="en-US" dirty="0" smtClean="0"/>
              <a:t> can be enabled / disabled via </a:t>
            </a:r>
            <a:r>
              <a:rPr lang="en-US" dirty="0" err="1" smtClean="0"/>
              <a:t>inband</a:t>
            </a:r>
            <a:r>
              <a:rPr lang="en-US" dirty="0" smtClean="0"/>
              <a:t> indication using tunnel header marking or via explicit out of band signaling</a:t>
            </a:r>
          </a:p>
          <a:p>
            <a:r>
              <a:rPr lang="en-US" dirty="0" smtClean="0"/>
              <a:t>Supports both </a:t>
            </a:r>
            <a:r>
              <a:rPr lang="en-US" b="1" i="1" u="sng" dirty="0" smtClean="0"/>
              <a:t>GBR and Non-GBR </a:t>
            </a:r>
            <a:r>
              <a:rPr lang="en-US" dirty="0" smtClean="0"/>
              <a:t>type flows</a:t>
            </a:r>
          </a:p>
          <a:p>
            <a:r>
              <a:rPr lang="en-GB" dirty="0"/>
              <a:t>Model can be applied to </a:t>
            </a:r>
            <a:r>
              <a:rPr lang="en-GB" dirty="0" smtClean="0"/>
              <a:t>packets </a:t>
            </a:r>
            <a:r>
              <a:rPr lang="en-GB" dirty="0"/>
              <a:t>with different </a:t>
            </a:r>
            <a:r>
              <a:rPr lang="en-GB" b="1" i="1" u="sng" dirty="0"/>
              <a:t>types of payload</a:t>
            </a:r>
            <a:r>
              <a:rPr lang="en-GB" dirty="0"/>
              <a:t>, i.e. IP packets, non-IP </a:t>
            </a:r>
            <a:r>
              <a:rPr lang="en-GB" dirty="0" smtClean="0"/>
              <a:t>packets (e.g. unstructured data) </a:t>
            </a:r>
            <a:r>
              <a:rPr lang="en-GB" dirty="0"/>
              <a:t>and Ethernet frames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7401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QoS</a:t>
            </a:r>
            <a:r>
              <a:rPr lang="en-US" dirty="0" smtClean="0"/>
              <a:t> related Questions for BBF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Is there a need for dynamic set up of Guaranteed Bit Rate sessions in wireline 5G Networks?</a:t>
            </a:r>
          </a:p>
          <a:p>
            <a:pPr lvl="1"/>
            <a:r>
              <a:rPr lang="en-US" dirty="0" smtClean="0"/>
              <a:t>This would require support of out of band signaling to the wireline access network to communicate GBR parameter</a:t>
            </a:r>
          </a:p>
          <a:p>
            <a:r>
              <a:rPr lang="en-US" dirty="0" smtClean="0"/>
              <a:t>Is there a need for support of dynamic set up of sessions with non standard </a:t>
            </a:r>
            <a:r>
              <a:rPr lang="en-US" dirty="0" err="1" smtClean="0"/>
              <a:t>QoS</a:t>
            </a:r>
            <a:r>
              <a:rPr lang="en-US" dirty="0" smtClean="0"/>
              <a:t> types?</a:t>
            </a:r>
          </a:p>
          <a:p>
            <a:pPr lvl="1"/>
            <a:r>
              <a:rPr lang="en-US" dirty="0" smtClean="0"/>
              <a:t>This would require support of out of band signaling to communicate non standard </a:t>
            </a:r>
            <a:r>
              <a:rPr lang="en-US" dirty="0" err="1" smtClean="0"/>
              <a:t>QoS</a:t>
            </a:r>
            <a:r>
              <a:rPr lang="en-US" dirty="0" smtClean="0"/>
              <a:t> characteristics</a:t>
            </a:r>
          </a:p>
          <a:p>
            <a:r>
              <a:rPr lang="en-US" dirty="0"/>
              <a:t>Are there </a:t>
            </a:r>
            <a:r>
              <a:rPr lang="en-US" dirty="0" smtClean="0"/>
              <a:t>other wireline </a:t>
            </a:r>
            <a:r>
              <a:rPr lang="en-US" dirty="0" err="1"/>
              <a:t>QoS</a:t>
            </a:r>
            <a:r>
              <a:rPr lang="en-US" dirty="0"/>
              <a:t> related scenarios that would require out of band </a:t>
            </a:r>
            <a:r>
              <a:rPr lang="en-US" dirty="0" err="1" smtClean="0"/>
              <a:t>QoS</a:t>
            </a:r>
            <a:r>
              <a:rPr lang="en-US" dirty="0" smtClean="0"/>
              <a:t> signaling?</a:t>
            </a:r>
          </a:p>
          <a:p>
            <a:r>
              <a:rPr lang="en-US" dirty="0" smtClean="0"/>
              <a:t>Can wireline access networks and devices be expected to support out of band </a:t>
            </a:r>
            <a:r>
              <a:rPr lang="en-US" dirty="0" err="1" smtClean="0"/>
              <a:t>QoS</a:t>
            </a:r>
            <a:r>
              <a:rPr lang="en-US" dirty="0" smtClean="0"/>
              <a:t> related signaling </a:t>
            </a:r>
            <a:r>
              <a:rPr lang="en-US" dirty="0" smtClean="0"/>
              <a:t>via 3GPP defined interfaces NG2 and NG1?</a:t>
            </a:r>
          </a:p>
          <a:p>
            <a:pPr lvl="1"/>
            <a:r>
              <a:rPr lang="en-US" dirty="0" err="1" smtClean="0"/>
              <a:t>QoS</a:t>
            </a:r>
            <a:r>
              <a:rPr lang="en-US" dirty="0" smtClean="0"/>
              <a:t> can be supported without </a:t>
            </a:r>
            <a:r>
              <a:rPr lang="en-US" dirty="0" smtClean="0"/>
              <a:t>these interfaces </a:t>
            </a:r>
            <a:r>
              <a:rPr lang="en-US" dirty="0" smtClean="0"/>
              <a:t>but without support for the first two bullets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05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Appendix: 5G System Architecture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6906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197015" y="1703047"/>
          <a:ext cx="9200814" cy="4930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3" imgW="6664180" imgH="3582900" progId="Visio.Drawing.11">
                  <p:embed/>
                </p:oleObj>
              </mc:Choice>
              <mc:Fallback>
                <p:oleObj r:id="rId3" imgW="6664180" imgH="35829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7015" y="1703047"/>
                        <a:ext cx="9200814" cy="49300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843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11465</TotalTime>
  <Words>464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1_Office Theme</vt:lpstr>
      <vt:lpstr>Visio.Drawing.11</vt:lpstr>
      <vt:lpstr>5G common Core Applying 5G QoS Concepts to Wireline Access</vt:lpstr>
      <vt:lpstr>5G QoS Concepts</vt:lpstr>
      <vt:lpstr>5G QoS Concepts</vt:lpstr>
      <vt:lpstr>QoS related Questions for BBF</vt:lpstr>
      <vt:lpstr>Appendix: 5G System Architecture</vt:lpstr>
    </vt:vector>
  </TitlesOfParts>
  <Company>AT&amp;T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BBF</dc:title>
  <dc:creator>fb1</dc:creator>
  <cp:lastModifiedBy>fb1</cp:lastModifiedBy>
  <cp:revision>37</cp:revision>
  <dcterms:created xsi:type="dcterms:W3CDTF">2017-01-25T00:31:24Z</dcterms:created>
  <dcterms:modified xsi:type="dcterms:W3CDTF">2017-02-09T18:05:36Z</dcterms:modified>
</cp:coreProperties>
</file>